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588"/>
  </p:normalViewPr>
  <p:slideViewPr>
    <p:cSldViewPr snapToGrid="0" snapToObjects="1">
      <p:cViewPr varScale="1">
        <p:scale>
          <a:sx n="45" d="100"/>
          <a:sy n="45" d="100"/>
        </p:scale>
        <p:origin x="13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GB"/>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206396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69890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07557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61740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GB"/>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9707A9A-2CB2-A741-B755-CCE1CF4A6E7F}" type="datetimeFigureOut">
              <a:rPr lang="en-GB" smtClean="0"/>
              <a:t>20/04/2023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330190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9707A9A-2CB2-A741-B755-CCE1CF4A6E7F}" type="datetimeFigureOut">
              <a:rPr lang="en-GB" smtClean="0"/>
              <a:t>20/04/2023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53135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GB"/>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9707A9A-2CB2-A741-B755-CCE1CF4A6E7F}" type="datetimeFigureOut">
              <a:rPr lang="en-GB" smtClean="0"/>
              <a:t>20/04/2023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49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9707A9A-2CB2-A741-B755-CCE1CF4A6E7F}" type="datetimeFigureOut">
              <a:rPr lang="en-GB" smtClean="0"/>
              <a:t>20/04/2023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330310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07A9A-2CB2-A741-B755-CCE1CF4A6E7F}" type="datetimeFigureOut">
              <a:rPr lang="en-GB" smtClean="0"/>
              <a:t>20/04/2023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083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20/04/2023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78819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GB"/>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20/04/2023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83968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9707A9A-2CB2-A741-B755-CCE1CF4A6E7F}" type="datetimeFigureOut">
              <a:rPr lang="en-GB" smtClean="0"/>
              <a:t>20/04/2023</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7F378B9-C4D2-8F4B-BE23-1F4DF5136582}" type="slidenum">
              <a:rPr lang="en-GB" smtClean="0"/>
              <a:t>‹#›</a:t>
            </a:fld>
            <a:endParaRPr lang="en-GB"/>
          </a:p>
        </p:txBody>
      </p:sp>
    </p:spTree>
    <p:extLst>
      <p:ext uri="{BB962C8B-B14F-4D97-AF65-F5344CB8AC3E}">
        <p14:creationId xmlns:p14="http://schemas.microsoft.com/office/powerpoint/2010/main" val="3759202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885F63B-22FE-9C4F-B60D-553F5929394F}"/>
              </a:ext>
            </a:extLst>
          </p:cNvPr>
          <p:cNvSpPr/>
          <p:nvPr/>
        </p:nvSpPr>
        <p:spPr>
          <a:xfrm>
            <a:off x="1427959" y="359319"/>
            <a:ext cx="4874476" cy="769441"/>
          </a:xfrm>
          <a:prstGeom prst="rect">
            <a:avLst/>
          </a:prstGeom>
          <a:noFill/>
          <a:ln>
            <a:noFill/>
          </a:ln>
        </p:spPr>
        <p:txBody>
          <a:bodyPr wrap="none" lIns="91440" tIns="45720" rIns="91440" bIns="45720">
            <a:spAutoFit/>
          </a:bodyPr>
          <a:lstStyle/>
          <a:p>
            <a:pPr algn="ctr"/>
            <a:r>
              <a:rPr lang="en-GB" sz="4400" b="1" dirty="0">
                <a:ln w="0">
                  <a:solidFill>
                    <a:schemeClr val="tx1"/>
                  </a:solidFill>
                </a:ln>
                <a:gradFill flip="none" rotWithShape="1">
                  <a:gsLst>
                    <a:gs pos="23000">
                      <a:schemeClr val="accent1">
                        <a:lumMod val="5000"/>
                        <a:lumOff val="95000"/>
                      </a:schemeClr>
                    </a:gs>
                    <a:gs pos="65000">
                      <a:srgbClr val="00B0F0"/>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rPr>
              <a:t>Light and Shadow</a:t>
            </a:r>
            <a:endParaRPr lang="en-GB" sz="4800" b="1" cap="none" spc="0" dirty="0">
              <a:ln w="0">
                <a:solidFill>
                  <a:schemeClr val="tx1"/>
                </a:solidFill>
              </a:ln>
              <a:gradFill flip="none" rotWithShape="1">
                <a:gsLst>
                  <a:gs pos="23000">
                    <a:schemeClr val="accent1">
                      <a:lumMod val="5000"/>
                      <a:lumOff val="95000"/>
                    </a:schemeClr>
                  </a:gs>
                  <a:gs pos="65000">
                    <a:srgbClr val="00B0F0"/>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endParaRPr>
          </a:p>
        </p:txBody>
      </p:sp>
      <p:sp>
        <p:nvSpPr>
          <p:cNvPr id="6" name="Rectangle 5">
            <a:extLst>
              <a:ext uri="{FF2B5EF4-FFF2-40B4-BE49-F238E27FC236}">
                <a16:creationId xmlns:a16="http://schemas.microsoft.com/office/drawing/2014/main" id="{3406AFF5-E9E8-CE4E-A6D1-19C2855DB269}"/>
              </a:ext>
            </a:extLst>
          </p:cNvPr>
          <p:cNvSpPr/>
          <p:nvPr/>
        </p:nvSpPr>
        <p:spPr>
          <a:xfrm>
            <a:off x="6442221" y="592401"/>
            <a:ext cx="4358053" cy="461665"/>
          </a:xfrm>
          <a:prstGeom prst="rect">
            <a:avLst/>
          </a:prstGeom>
          <a:noFill/>
          <a:ln>
            <a:noFill/>
          </a:ln>
        </p:spPr>
        <p:txBody>
          <a:bodyPr wrap="none" lIns="91440" tIns="45720" rIns="91440" bIns="45720">
            <a:spAutoFit/>
          </a:bodyPr>
          <a:lstStyle/>
          <a:p>
            <a:pPr algn="ctr"/>
            <a:r>
              <a:rPr lang="en-GB" sz="2400" b="1" cap="none" spc="0" dirty="0">
                <a:ln w="0">
                  <a:solidFill>
                    <a:schemeClr val="tx1"/>
                  </a:solidFill>
                </a:ln>
                <a:effectLst>
                  <a:outerShdw dist="12700" dir="4260000" algn="tl" rotWithShape="0">
                    <a:schemeClr val="dk1"/>
                  </a:outerShdw>
                </a:effectLst>
                <a:latin typeface="Gill Sans MT" panose="020B0502020104020203" pitchFamily="34" charset="77"/>
                <a:cs typeface="Phosphate Inline" panose="02000506050000020004" pitchFamily="2" charset="77"/>
              </a:rPr>
              <a:t>KNOWLEDGE ORGANISER</a:t>
            </a:r>
          </a:p>
        </p:txBody>
      </p:sp>
      <p:graphicFrame>
        <p:nvGraphicFramePr>
          <p:cNvPr id="10" name="Table 10">
            <a:extLst>
              <a:ext uri="{FF2B5EF4-FFF2-40B4-BE49-F238E27FC236}">
                <a16:creationId xmlns:a16="http://schemas.microsoft.com/office/drawing/2014/main" id="{584E3967-87F3-CD49-9356-CFC6D0DECC3C}"/>
              </a:ext>
            </a:extLst>
          </p:cNvPr>
          <p:cNvGraphicFramePr>
            <a:graphicFrameLocks noGrp="1"/>
          </p:cNvGraphicFramePr>
          <p:nvPr>
            <p:extLst>
              <p:ext uri="{D42A27DB-BD31-4B8C-83A1-F6EECF244321}">
                <p14:modId xmlns:p14="http://schemas.microsoft.com/office/powerpoint/2010/main" val="901881039"/>
              </p:ext>
            </p:extLst>
          </p:nvPr>
        </p:nvGraphicFramePr>
        <p:xfrm>
          <a:off x="483577" y="1140269"/>
          <a:ext cx="4438536" cy="7924417"/>
        </p:xfrm>
        <a:graphic>
          <a:graphicData uri="http://schemas.openxmlformats.org/drawingml/2006/table">
            <a:tbl>
              <a:tblPr firstRow="1" bandRow="1">
                <a:tableStyleId>{5940675A-B579-460E-94D1-54222C63F5DA}</a:tableStyleId>
              </a:tblPr>
              <a:tblGrid>
                <a:gridCol w="1116623">
                  <a:extLst>
                    <a:ext uri="{9D8B030D-6E8A-4147-A177-3AD203B41FA5}">
                      <a16:colId xmlns:a16="http://schemas.microsoft.com/office/drawing/2014/main" val="2344213269"/>
                    </a:ext>
                  </a:extLst>
                </a:gridCol>
                <a:gridCol w="3321913">
                  <a:extLst>
                    <a:ext uri="{9D8B030D-6E8A-4147-A177-3AD203B41FA5}">
                      <a16:colId xmlns:a16="http://schemas.microsoft.com/office/drawing/2014/main" val="2649323644"/>
                    </a:ext>
                  </a:extLst>
                </a:gridCol>
              </a:tblGrid>
              <a:tr h="565423">
                <a:tc gridSpan="2">
                  <a:txBody>
                    <a:bodyPr/>
                    <a:lstStyle/>
                    <a:p>
                      <a:pPr algn="ctr"/>
                      <a:r>
                        <a:rPr lang="en-GB" sz="1200" b="1" dirty="0">
                          <a:latin typeface="Gill Sans MT" panose="020B0502020104020203" pitchFamily="34" charset="77"/>
                        </a:rPr>
                        <a:t>ESSENTIAL LIGHT AND SHADOW</a:t>
                      </a:r>
                      <a:r>
                        <a:rPr lang="en-GB" sz="1200" b="1" baseline="0" dirty="0">
                          <a:latin typeface="Gill Sans MT" panose="020B0502020104020203" pitchFamily="34" charset="77"/>
                        </a:rPr>
                        <a:t> </a:t>
                      </a:r>
                      <a:r>
                        <a:rPr lang="en-GB" sz="1200" b="1" dirty="0">
                          <a:latin typeface="Gill Sans MT" panose="020B0502020104020203" pitchFamily="34" charset="77"/>
                        </a:rPr>
                        <a:t>VOCABULARY</a:t>
                      </a:r>
                    </a:p>
                  </a:txBody>
                  <a:tcPr anchor="ctr">
                    <a:solidFill>
                      <a:schemeClr val="accent1">
                        <a:lumMod val="60000"/>
                        <a:lumOff val="40000"/>
                      </a:schemeClr>
                    </a:solidFill>
                  </a:tcPr>
                </a:tc>
                <a:tc hMerge="1">
                  <a:txBody>
                    <a:bodyPr/>
                    <a:lstStyle/>
                    <a:p>
                      <a:endParaRPr lang="en-GB" sz="1200" dirty="0"/>
                    </a:p>
                  </a:txBody>
                  <a:tcPr/>
                </a:tc>
                <a:extLst>
                  <a:ext uri="{0D108BD9-81ED-4DB2-BD59-A6C34878D82A}">
                    <a16:rowId xmlns:a16="http://schemas.microsoft.com/office/drawing/2014/main" val="824812075"/>
                  </a:ext>
                </a:extLst>
              </a:tr>
              <a:tr h="491372">
                <a:tc>
                  <a:txBody>
                    <a:bodyPr/>
                    <a:lstStyle/>
                    <a:p>
                      <a:pPr algn="ctr"/>
                      <a:r>
                        <a:rPr lang="en-GB" sz="1200" b="1" dirty="0">
                          <a:latin typeface="Gill Sans MT" panose="020B0502020104020203" pitchFamily="34" charset="77"/>
                        </a:rPr>
                        <a:t>light</a:t>
                      </a:r>
                    </a:p>
                  </a:txBody>
                  <a:tcPr anchor="ctr">
                    <a:solidFill>
                      <a:schemeClr val="accent1">
                        <a:lumMod val="20000"/>
                        <a:lumOff val="80000"/>
                      </a:schemeClr>
                    </a:solidFill>
                  </a:tcPr>
                </a:tc>
                <a:tc>
                  <a:txBody>
                    <a:bodyPr/>
                    <a:lstStyle/>
                    <a:p>
                      <a:pPr algn="ctr"/>
                      <a:r>
                        <a:rPr lang="en-GB" sz="1200" dirty="0">
                          <a:latin typeface="Gill Sans MT" panose="020B0502020104020203" pitchFamily="34" charset="77"/>
                        </a:rPr>
                        <a:t>A form of</a:t>
                      </a:r>
                      <a:r>
                        <a:rPr lang="en-GB" sz="1200" baseline="0" dirty="0">
                          <a:latin typeface="Gill Sans MT" panose="020B0502020104020203" pitchFamily="34" charset="77"/>
                        </a:rPr>
                        <a:t> energy that travels from its source in a wave.</a:t>
                      </a:r>
                      <a:endParaRPr lang="en-GB" sz="1200" dirty="0">
                        <a:latin typeface="Gill Sans MT" panose="020B0502020104020203" pitchFamily="34" charset="77"/>
                      </a:endParaRPr>
                    </a:p>
                  </a:txBody>
                  <a:tcPr anchor="ctr"/>
                </a:tc>
                <a:extLst>
                  <a:ext uri="{0D108BD9-81ED-4DB2-BD59-A6C34878D82A}">
                    <a16:rowId xmlns:a16="http://schemas.microsoft.com/office/drawing/2014/main" val="144233429"/>
                  </a:ext>
                </a:extLst>
              </a:tr>
              <a:tr h="491372">
                <a:tc>
                  <a:txBody>
                    <a:bodyPr/>
                    <a:lstStyle/>
                    <a:p>
                      <a:pPr algn="ctr"/>
                      <a:r>
                        <a:rPr lang="en-GB" sz="1200" b="1" dirty="0">
                          <a:latin typeface="Gill Sans MT" panose="020B0502020104020203" pitchFamily="34" charset="77"/>
                        </a:rPr>
                        <a:t>light source</a:t>
                      </a: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An</a:t>
                      </a:r>
                      <a:r>
                        <a:rPr lang="en-GB" sz="1200" baseline="0" dirty="0">
                          <a:latin typeface="Gill Sans MT" panose="020B0502020104020203" pitchFamily="34" charset="77"/>
                        </a:rPr>
                        <a:t> object that creates light. </a:t>
                      </a:r>
                      <a:endParaRPr lang="en-GB" sz="1200" dirty="0">
                        <a:latin typeface="Gill Sans MT" panose="020B0502020104020203" pitchFamily="34" charset="77"/>
                      </a:endParaRPr>
                    </a:p>
                  </a:txBody>
                  <a:tcPr anchor="ctr"/>
                </a:tc>
                <a:extLst>
                  <a:ext uri="{0D108BD9-81ED-4DB2-BD59-A6C34878D82A}">
                    <a16:rowId xmlns:a16="http://schemas.microsoft.com/office/drawing/2014/main" val="3708563774"/>
                  </a:ext>
                </a:extLst>
              </a:tr>
              <a:tr h="491372">
                <a:tc>
                  <a:txBody>
                    <a:bodyPr/>
                    <a:lstStyle/>
                    <a:p>
                      <a:pPr algn="ctr"/>
                      <a:r>
                        <a:rPr lang="en-GB" sz="1200" b="1" dirty="0">
                          <a:latin typeface="Gill Sans MT" panose="020B0502020104020203" pitchFamily="34" charset="77"/>
                        </a:rPr>
                        <a:t>reflect</a:t>
                      </a: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When light</a:t>
                      </a:r>
                      <a:r>
                        <a:rPr lang="en-GB" sz="1200" baseline="0" dirty="0">
                          <a:latin typeface="Gill Sans MT" panose="020B0502020104020203" pitchFamily="34" charset="77"/>
                        </a:rPr>
                        <a:t> bounces off a surface and changes the direction of a ray of light</a:t>
                      </a:r>
                      <a:endParaRPr lang="en-GB" sz="1200" dirty="0">
                        <a:latin typeface="Gill Sans MT" panose="020B0502020104020203" pitchFamily="34" charset="77"/>
                      </a:endParaRPr>
                    </a:p>
                  </a:txBody>
                  <a:tcPr anchor="ctr"/>
                </a:tc>
                <a:extLst>
                  <a:ext uri="{0D108BD9-81ED-4DB2-BD59-A6C34878D82A}">
                    <a16:rowId xmlns:a16="http://schemas.microsoft.com/office/drawing/2014/main" val="152157742"/>
                  </a:ext>
                </a:extLst>
              </a:tr>
              <a:tr h="491372">
                <a:tc>
                  <a:txBody>
                    <a:bodyPr/>
                    <a:lstStyle/>
                    <a:p>
                      <a:pPr algn="ctr"/>
                      <a:r>
                        <a:rPr lang="en-GB" sz="1200" b="1" dirty="0">
                          <a:latin typeface="Gill Sans MT" panose="020B0502020104020203" pitchFamily="34" charset="77"/>
                        </a:rPr>
                        <a:t>refract</a:t>
                      </a: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To</a:t>
                      </a:r>
                      <a:r>
                        <a:rPr lang="en-GB" sz="1200" baseline="0" dirty="0">
                          <a:latin typeface="Gill Sans MT" panose="020B0502020104020203" pitchFamily="34" charset="77"/>
                        </a:rPr>
                        <a:t> make a ray of light change direction when it hits at an angle.</a:t>
                      </a:r>
                      <a:endParaRPr lang="en-GB" sz="1200" dirty="0">
                        <a:latin typeface="Gill Sans MT" panose="020B0502020104020203" pitchFamily="34" charset="77"/>
                      </a:endParaRPr>
                    </a:p>
                  </a:txBody>
                  <a:tcPr anchor="ctr"/>
                </a:tc>
                <a:extLst>
                  <a:ext uri="{0D108BD9-81ED-4DB2-BD59-A6C34878D82A}">
                    <a16:rowId xmlns:a16="http://schemas.microsoft.com/office/drawing/2014/main" val="3127595459"/>
                  </a:ext>
                </a:extLst>
              </a:tr>
              <a:tr h="491372">
                <a:tc>
                  <a:txBody>
                    <a:bodyPr/>
                    <a:lstStyle/>
                    <a:p>
                      <a:pPr algn="ctr"/>
                      <a:r>
                        <a:rPr lang="en-GB" sz="1200" b="1" dirty="0">
                          <a:latin typeface="Gill Sans MT" panose="020B0502020104020203" pitchFamily="34" charset="77"/>
                        </a:rPr>
                        <a:t>prism</a:t>
                      </a: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A solid</a:t>
                      </a:r>
                      <a:r>
                        <a:rPr lang="en-GB" sz="1200" baseline="0" dirty="0">
                          <a:latin typeface="Gill Sans MT" panose="020B0502020104020203" pitchFamily="34" charset="77"/>
                        </a:rPr>
                        <a:t> 3D shape. A transparent prism separates visible light into the spectrum of colours</a:t>
                      </a:r>
                      <a:endParaRPr lang="en-GB" sz="1200" dirty="0">
                        <a:latin typeface="Gill Sans MT" panose="020B0502020104020203" pitchFamily="34" charset="77"/>
                      </a:endParaRPr>
                    </a:p>
                  </a:txBody>
                  <a:tcPr anchor="ctr"/>
                </a:tc>
                <a:extLst>
                  <a:ext uri="{0D108BD9-81ED-4DB2-BD59-A6C34878D82A}">
                    <a16:rowId xmlns:a16="http://schemas.microsoft.com/office/drawing/2014/main" val="520535911"/>
                  </a:ext>
                </a:extLst>
              </a:tr>
              <a:tr h="479786">
                <a:tc>
                  <a:txBody>
                    <a:bodyPr/>
                    <a:lstStyle/>
                    <a:p>
                      <a:pPr algn="ctr"/>
                      <a:r>
                        <a:rPr lang="en-GB" sz="1200" b="1" dirty="0">
                          <a:latin typeface="Gill Sans MT" panose="020B0502020104020203" pitchFamily="34" charset="77"/>
                        </a:rPr>
                        <a:t>ray</a:t>
                      </a: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A wave of light</a:t>
                      </a:r>
                      <a:r>
                        <a:rPr lang="en-GB" sz="1200" baseline="0" dirty="0">
                          <a:latin typeface="Gill Sans MT" panose="020B0502020104020203" pitchFamily="34" charset="77"/>
                        </a:rPr>
                        <a:t>.</a:t>
                      </a:r>
                      <a:endParaRPr lang="en-GB" sz="1200" dirty="0">
                        <a:latin typeface="Gill Sans MT" panose="020B0502020104020203" pitchFamily="34" charset="77"/>
                      </a:endParaRPr>
                    </a:p>
                  </a:txBody>
                  <a:tcPr anchor="ctr"/>
                </a:tc>
                <a:extLst>
                  <a:ext uri="{0D108BD9-81ED-4DB2-BD59-A6C34878D82A}">
                    <a16:rowId xmlns:a16="http://schemas.microsoft.com/office/drawing/2014/main" val="1225294210"/>
                  </a:ext>
                </a:extLst>
              </a:tr>
              <a:tr h="491372">
                <a:tc>
                  <a:txBody>
                    <a:bodyPr/>
                    <a:lstStyle/>
                    <a:p>
                      <a:pPr algn="ctr"/>
                      <a:r>
                        <a:rPr lang="en-GB" sz="1200" b="1" dirty="0">
                          <a:latin typeface="Gill Sans MT" panose="020B0502020104020203" pitchFamily="34" charset="77"/>
                        </a:rPr>
                        <a:t>shadow</a:t>
                      </a: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An area of</a:t>
                      </a:r>
                      <a:r>
                        <a:rPr lang="en-GB" sz="1200" baseline="0" dirty="0">
                          <a:latin typeface="Gill Sans MT" panose="020B0502020104020203" pitchFamily="34" charset="77"/>
                        </a:rPr>
                        <a:t> darkness where light is blocked.</a:t>
                      </a:r>
                      <a:endParaRPr lang="en-GB" sz="1200" dirty="0">
                        <a:latin typeface="Gill Sans MT" panose="020B0502020104020203" pitchFamily="34" charset="77"/>
                      </a:endParaRPr>
                    </a:p>
                  </a:txBody>
                  <a:tcPr anchor="ctr"/>
                </a:tc>
                <a:extLst>
                  <a:ext uri="{0D108BD9-81ED-4DB2-BD59-A6C34878D82A}">
                    <a16:rowId xmlns:a16="http://schemas.microsoft.com/office/drawing/2014/main" val="1182610385"/>
                  </a:ext>
                </a:extLst>
              </a:tr>
              <a:tr h="491372">
                <a:tc>
                  <a:txBody>
                    <a:bodyPr/>
                    <a:lstStyle/>
                    <a:p>
                      <a:pPr algn="ctr"/>
                      <a:r>
                        <a:rPr lang="en-GB" sz="1200" b="1" dirty="0">
                          <a:latin typeface="Gill Sans MT" panose="020B0502020104020203" pitchFamily="34" charset="77"/>
                        </a:rPr>
                        <a:t>reflective</a:t>
                      </a: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A material</a:t>
                      </a:r>
                      <a:r>
                        <a:rPr lang="en-GB" sz="1200" baseline="0" dirty="0">
                          <a:latin typeface="Gill Sans MT" panose="020B0502020104020203" pitchFamily="34" charset="77"/>
                        </a:rPr>
                        <a:t> which reflects light well.</a:t>
                      </a:r>
                      <a:endParaRPr lang="en-GB" sz="1200" dirty="0">
                        <a:latin typeface="Gill Sans MT" panose="020B0502020104020203" pitchFamily="34" charset="77"/>
                      </a:endParaRPr>
                    </a:p>
                  </a:txBody>
                  <a:tcPr anchor="ctr"/>
                </a:tc>
                <a:extLst>
                  <a:ext uri="{0D108BD9-81ED-4DB2-BD59-A6C34878D82A}">
                    <a16:rowId xmlns:a16="http://schemas.microsoft.com/office/drawing/2014/main" val="1471841805"/>
                  </a:ext>
                </a:extLst>
              </a:tr>
              <a:tr h="491372">
                <a:tc>
                  <a:txBody>
                    <a:bodyPr/>
                    <a:lstStyle/>
                    <a:p>
                      <a:pPr algn="ctr"/>
                      <a:r>
                        <a:rPr lang="en-GB" sz="1200" b="1" dirty="0">
                          <a:latin typeface="Gill Sans MT" panose="020B0502020104020203" pitchFamily="34" charset="77"/>
                        </a:rPr>
                        <a:t>pupil</a:t>
                      </a: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The black part of</a:t>
                      </a:r>
                      <a:r>
                        <a:rPr lang="en-GB" sz="1200" baseline="0" dirty="0">
                          <a:latin typeface="Gill Sans MT" panose="020B0502020104020203" pitchFamily="34" charset="77"/>
                        </a:rPr>
                        <a:t> the eye which lets light in. </a:t>
                      </a:r>
                      <a:endParaRPr lang="en-GB" sz="1200" dirty="0">
                        <a:latin typeface="Gill Sans MT" panose="020B0502020104020203" pitchFamily="34" charset="77"/>
                      </a:endParaRPr>
                    </a:p>
                  </a:txBody>
                  <a:tcPr anchor="ctr"/>
                </a:tc>
                <a:extLst>
                  <a:ext uri="{0D108BD9-81ED-4DB2-BD59-A6C34878D82A}">
                    <a16:rowId xmlns:a16="http://schemas.microsoft.com/office/drawing/2014/main" val="2064564703"/>
                  </a:ext>
                </a:extLst>
              </a:tr>
              <a:tr h="491372">
                <a:tc>
                  <a:txBody>
                    <a:bodyPr/>
                    <a:lstStyle/>
                    <a:p>
                      <a:pPr algn="ctr"/>
                      <a:r>
                        <a:rPr lang="en-GB" sz="1200" b="1" dirty="0">
                          <a:latin typeface="Gill Sans MT" panose="020B0502020104020203" pitchFamily="34" charset="77"/>
                        </a:rPr>
                        <a:t>retina</a:t>
                      </a: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The layer</a:t>
                      </a:r>
                      <a:r>
                        <a:rPr lang="en-GB" sz="1200" baseline="0" dirty="0">
                          <a:latin typeface="Gill Sans MT" panose="020B0502020104020203" pitchFamily="34" charset="77"/>
                        </a:rPr>
                        <a:t> at the back of the eye that takes in light and sends nerve signals to the brain.</a:t>
                      </a:r>
                      <a:endParaRPr lang="en-GB" sz="1200" dirty="0">
                        <a:latin typeface="Gill Sans MT" panose="020B0502020104020203" pitchFamily="34" charset="77"/>
                      </a:endParaRPr>
                    </a:p>
                  </a:txBody>
                  <a:tcPr anchor="ctr"/>
                </a:tc>
                <a:extLst>
                  <a:ext uri="{0D108BD9-81ED-4DB2-BD59-A6C34878D82A}">
                    <a16:rowId xmlns:a16="http://schemas.microsoft.com/office/drawing/2014/main" val="893870930"/>
                  </a:ext>
                </a:extLst>
              </a:tr>
              <a:tr h="491372">
                <a:tc>
                  <a:txBody>
                    <a:bodyPr/>
                    <a:lstStyle/>
                    <a:p>
                      <a:pPr algn="ctr"/>
                      <a:r>
                        <a:rPr lang="en-GB" sz="1200" b="1" dirty="0">
                          <a:latin typeface="Gill Sans MT" panose="020B0502020104020203" pitchFamily="34" charset="77"/>
                        </a:rPr>
                        <a:t>spectrum</a:t>
                      </a:r>
                    </a:p>
                  </a:txBody>
                  <a:tcPr anchor="ctr">
                    <a:solidFill>
                      <a:schemeClr val="accent1">
                        <a:lumMod val="20000"/>
                        <a:lumOff val="8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A band of colours</a:t>
                      </a:r>
                      <a:r>
                        <a:rPr lang="en-GB" sz="1200" baseline="0" dirty="0">
                          <a:latin typeface="Gill Sans MT" panose="020B0502020104020203" pitchFamily="34" charset="77"/>
                        </a:rPr>
                        <a:t> made by separating the components of light. </a:t>
                      </a:r>
                      <a:endParaRPr lang="en-GB" sz="1200" dirty="0">
                        <a:latin typeface="Gill Sans MT" panose="020B0502020104020203" pitchFamily="34" charset="77"/>
                      </a:endParaRPr>
                    </a:p>
                  </a:txBody>
                  <a:tcPr anchor="ctr"/>
                </a:tc>
                <a:extLst>
                  <a:ext uri="{0D108BD9-81ED-4DB2-BD59-A6C34878D82A}">
                    <a16:rowId xmlns:a16="http://schemas.microsoft.com/office/drawing/2014/main" val="1323434774"/>
                  </a:ext>
                </a:extLst>
              </a:tr>
              <a:tr h="491372">
                <a:tc>
                  <a:txBody>
                    <a:bodyPr/>
                    <a:lstStyle/>
                    <a:p>
                      <a:pPr algn="ctr"/>
                      <a:r>
                        <a:rPr lang="en-GB" sz="1200" b="1" dirty="0">
                          <a:solidFill>
                            <a:schemeClr val="tx1"/>
                          </a:solidFill>
                          <a:latin typeface="Gill Sans MT" panose="020B0502020104020203" pitchFamily="34" charset="77"/>
                        </a:rPr>
                        <a:t>pioneer</a:t>
                      </a:r>
                    </a:p>
                  </a:txBody>
                  <a:tcPr anchor="ctr">
                    <a:solidFill>
                      <a:schemeClr val="accent4"/>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Someone who</a:t>
                      </a:r>
                      <a:r>
                        <a:rPr lang="en-GB" sz="1200" baseline="0" dirty="0">
                          <a:latin typeface="Gill Sans MT" panose="020B0502020104020203" pitchFamily="34" charset="77"/>
                        </a:rPr>
                        <a:t> is among the first to explore somewhere or apply something.</a:t>
                      </a:r>
                      <a:endParaRPr lang="en-GB" sz="1200" dirty="0">
                        <a:latin typeface="Gill Sans MT" panose="020B0502020104020203" pitchFamily="34" charset="77"/>
                      </a:endParaRPr>
                    </a:p>
                  </a:txBody>
                  <a:tcPr anchor="ctr"/>
                </a:tc>
                <a:extLst>
                  <a:ext uri="{0D108BD9-81ED-4DB2-BD59-A6C34878D82A}">
                    <a16:rowId xmlns:a16="http://schemas.microsoft.com/office/drawing/2014/main" val="3261127429"/>
                  </a:ext>
                </a:extLst>
              </a:tr>
              <a:tr h="491372">
                <a:tc>
                  <a:txBody>
                    <a:bodyPr/>
                    <a:lstStyle/>
                    <a:p>
                      <a:pPr algn="ctr"/>
                      <a:r>
                        <a:rPr lang="en-GB" sz="1200" b="1" dirty="0">
                          <a:solidFill>
                            <a:schemeClr val="tx1"/>
                          </a:solidFill>
                          <a:latin typeface="Gill Sans MT" panose="020B0502020104020203" pitchFamily="34" charset="77"/>
                        </a:rPr>
                        <a:t>opaque</a:t>
                      </a:r>
                    </a:p>
                  </a:txBody>
                  <a:tcPr anchor="ctr">
                    <a:solidFill>
                      <a:schemeClr val="accent4"/>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Objects that do not allow any light</a:t>
                      </a:r>
                      <a:r>
                        <a:rPr lang="en-GB" sz="1200" baseline="0" dirty="0">
                          <a:latin typeface="Gill Sans MT" panose="020B0502020104020203" pitchFamily="34" charset="77"/>
                        </a:rPr>
                        <a:t> to travel through them,</a:t>
                      </a:r>
                      <a:endParaRPr lang="en-GB" sz="1200" dirty="0">
                        <a:latin typeface="Gill Sans MT" panose="020B0502020104020203" pitchFamily="34" charset="77"/>
                      </a:endParaRPr>
                    </a:p>
                  </a:txBody>
                  <a:tcPr anchor="ctr"/>
                </a:tc>
                <a:extLst>
                  <a:ext uri="{0D108BD9-81ED-4DB2-BD59-A6C34878D82A}">
                    <a16:rowId xmlns:a16="http://schemas.microsoft.com/office/drawing/2014/main" val="2521363844"/>
                  </a:ext>
                </a:extLst>
              </a:tr>
              <a:tr h="491372">
                <a:tc>
                  <a:txBody>
                    <a:bodyPr/>
                    <a:lstStyle/>
                    <a:p>
                      <a:pPr algn="ctr"/>
                      <a:r>
                        <a:rPr lang="en-GB" sz="1200" b="1" dirty="0">
                          <a:latin typeface="Gill Sans MT" panose="020B0502020104020203" pitchFamily="34" charset="77"/>
                        </a:rPr>
                        <a:t>transparent</a:t>
                      </a:r>
                    </a:p>
                  </a:txBody>
                  <a:tcPr anchor="ctr">
                    <a:solidFill>
                      <a:schemeClr val="accent4"/>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Objects</a:t>
                      </a:r>
                      <a:r>
                        <a:rPr lang="en-GB" sz="1200" baseline="0" dirty="0">
                          <a:latin typeface="Gill Sans MT" panose="020B0502020104020203" pitchFamily="34" charset="77"/>
                        </a:rPr>
                        <a:t> that allow light to easily travel through them,</a:t>
                      </a:r>
                      <a:endParaRPr lang="en-GB" sz="1200" dirty="0">
                        <a:latin typeface="Gill Sans MT" panose="020B0502020104020203" pitchFamily="34" charset="77"/>
                      </a:endParaRPr>
                    </a:p>
                  </a:txBody>
                  <a:tcPr anchor="ctr"/>
                </a:tc>
                <a:extLst>
                  <a:ext uri="{0D108BD9-81ED-4DB2-BD59-A6C34878D82A}">
                    <a16:rowId xmlns:a16="http://schemas.microsoft.com/office/drawing/2014/main" val="3086516651"/>
                  </a:ext>
                </a:extLst>
              </a:tr>
              <a:tr h="491372">
                <a:tc>
                  <a:txBody>
                    <a:bodyPr/>
                    <a:lstStyle/>
                    <a:p>
                      <a:pPr algn="ctr"/>
                      <a:r>
                        <a:rPr lang="en-GB" sz="1200" b="1" dirty="0">
                          <a:solidFill>
                            <a:schemeClr val="tx1"/>
                          </a:solidFill>
                          <a:latin typeface="Gill Sans MT" panose="020B0502020104020203" pitchFamily="34" charset="77"/>
                        </a:rPr>
                        <a:t>translucent</a:t>
                      </a:r>
                    </a:p>
                  </a:txBody>
                  <a:tcPr anchor="ctr">
                    <a:solidFill>
                      <a:schemeClr val="accent4"/>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Objects</a:t>
                      </a:r>
                      <a:r>
                        <a:rPr lang="en-GB" sz="1200" baseline="0" dirty="0">
                          <a:latin typeface="Gill Sans MT" panose="020B0502020104020203" pitchFamily="34" charset="77"/>
                        </a:rPr>
                        <a:t> that allow some light to travel through, but it is scattered.</a:t>
                      </a:r>
                      <a:endParaRPr lang="en-GB" sz="1200" dirty="0">
                        <a:latin typeface="Gill Sans MT" panose="020B0502020104020203" pitchFamily="34" charset="77"/>
                      </a:endParaRPr>
                    </a:p>
                  </a:txBody>
                  <a:tcPr anchor="ctr"/>
                </a:tc>
                <a:extLst>
                  <a:ext uri="{0D108BD9-81ED-4DB2-BD59-A6C34878D82A}">
                    <a16:rowId xmlns:a16="http://schemas.microsoft.com/office/drawing/2014/main" val="4129890198"/>
                  </a:ext>
                </a:extLst>
              </a:tr>
            </a:tbl>
          </a:graphicData>
        </a:graphic>
      </p:graphicFrame>
      <p:graphicFrame>
        <p:nvGraphicFramePr>
          <p:cNvPr id="17" name="Table 10">
            <a:extLst>
              <a:ext uri="{FF2B5EF4-FFF2-40B4-BE49-F238E27FC236}">
                <a16:creationId xmlns:a16="http://schemas.microsoft.com/office/drawing/2014/main" id="{B282761F-969F-D243-A8F6-6981A096851F}"/>
              </a:ext>
            </a:extLst>
          </p:cNvPr>
          <p:cNvGraphicFramePr>
            <a:graphicFrameLocks noGrp="1"/>
          </p:cNvGraphicFramePr>
          <p:nvPr>
            <p:extLst>
              <p:ext uri="{D42A27DB-BD31-4B8C-83A1-F6EECF244321}">
                <p14:modId xmlns:p14="http://schemas.microsoft.com/office/powerpoint/2010/main" val="1456172206"/>
              </p:ext>
            </p:extLst>
          </p:nvPr>
        </p:nvGraphicFramePr>
        <p:xfrm>
          <a:off x="4922112" y="6605012"/>
          <a:ext cx="4358053" cy="2456860"/>
        </p:xfrm>
        <a:graphic>
          <a:graphicData uri="http://schemas.openxmlformats.org/drawingml/2006/table">
            <a:tbl>
              <a:tblPr firstRow="1" bandRow="1">
                <a:tableStyleId>{5940675A-B579-460E-94D1-54222C63F5DA}</a:tableStyleId>
              </a:tblPr>
              <a:tblGrid>
                <a:gridCol w="1609589">
                  <a:extLst>
                    <a:ext uri="{9D8B030D-6E8A-4147-A177-3AD203B41FA5}">
                      <a16:colId xmlns:a16="http://schemas.microsoft.com/office/drawing/2014/main" val="2649323644"/>
                    </a:ext>
                  </a:extLst>
                </a:gridCol>
                <a:gridCol w="2748464">
                  <a:extLst>
                    <a:ext uri="{9D8B030D-6E8A-4147-A177-3AD203B41FA5}">
                      <a16:colId xmlns:a16="http://schemas.microsoft.com/office/drawing/2014/main" val="1420311603"/>
                    </a:ext>
                  </a:extLst>
                </a:gridCol>
              </a:tblGrid>
              <a:tr h="491372">
                <a:tc gridSpan="2">
                  <a:txBody>
                    <a:bodyPr/>
                    <a:lstStyle/>
                    <a:p>
                      <a:pPr algn="ctr"/>
                      <a:r>
                        <a:rPr lang="en-GB" sz="1200" b="1" dirty="0">
                          <a:latin typeface="Gill Sans MT" panose="020B0502020104020203" pitchFamily="34" charset="77"/>
                        </a:rPr>
                        <a:t>MAKING LINKS TO PREVIOUS LEARNING</a:t>
                      </a:r>
                    </a:p>
                    <a:p>
                      <a:pPr algn="ctr"/>
                      <a:r>
                        <a:rPr lang="en-GB" sz="1200" b="1" dirty="0">
                          <a:latin typeface="Gill Sans MT" panose="020B0502020104020203" pitchFamily="34" charset="77"/>
                        </a:rPr>
                        <a:t> </a:t>
                      </a:r>
                      <a:r>
                        <a:rPr lang="en-GB" sz="1200" b="1" dirty="0">
                          <a:solidFill>
                            <a:schemeClr val="bg1"/>
                          </a:solidFill>
                          <a:latin typeface="Gill Sans MT" panose="020B0502020104020203" pitchFamily="34" charset="77"/>
                        </a:rPr>
                        <a:t>GOLDEN VOCABULARY</a:t>
                      </a:r>
                    </a:p>
                  </a:txBody>
                  <a:tcPr anchor="ctr">
                    <a:solidFill>
                      <a:schemeClr val="accent4"/>
                    </a:solidFill>
                  </a:tcPr>
                </a:tc>
                <a:tc hMerge="1">
                  <a:txBody>
                    <a:bodyPr/>
                    <a:lstStyle/>
                    <a:p>
                      <a:pPr algn="ctr"/>
                      <a:endParaRPr lang="en-GB" sz="1200" dirty="0">
                        <a:latin typeface="Gill Sans MT" panose="020B0502020104020203" pitchFamily="34" charset="77"/>
                      </a:endParaRPr>
                    </a:p>
                  </a:txBody>
                  <a:tcPr anchor="ctr"/>
                </a:tc>
                <a:extLst>
                  <a:ext uri="{0D108BD9-81ED-4DB2-BD59-A6C34878D82A}">
                    <a16:rowId xmlns:a16="http://schemas.microsoft.com/office/drawing/2014/main" val="3095864142"/>
                  </a:ext>
                </a:extLst>
              </a:tr>
              <a:tr h="491372">
                <a:tc>
                  <a:txBody>
                    <a:bodyPr/>
                    <a:lstStyle/>
                    <a:p>
                      <a:pPr algn="ctr"/>
                      <a:r>
                        <a:rPr lang="en-GB" sz="1200" b="1" dirty="0">
                          <a:solidFill>
                            <a:srgbClr val="FFC000"/>
                          </a:solidFill>
                          <a:latin typeface="Gill Sans MT" panose="020B0502020104020203" pitchFamily="34" charset="77"/>
                        </a:rPr>
                        <a:t>Explorers</a:t>
                      </a:r>
                    </a:p>
                  </a:txBody>
                  <a:tcPr anchor="ctr"/>
                </a:tc>
                <a:tc>
                  <a:txBody>
                    <a:bodyPr/>
                    <a:lstStyle/>
                    <a:p>
                      <a:pPr algn="ctr"/>
                      <a:r>
                        <a:rPr lang="en-GB" sz="1200" dirty="0">
                          <a:latin typeface="Gill Sans MT" panose="020B0502020104020203" pitchFamily="34" charset="77"/>
                        </a:rPr>
                        <a:t>Neil Armstrong was a </a:t>
                      </a:r>
                      <a:r>
                        <a:rPr lang="en-GB" sz="1200" b="1" dirty="0">
                          <a:solidFill>
                            <a:srgbClr val="FF0000"/>
                          </a:solidFill>
                          <a:latin typeface="Gill Sans MT" panose="020B0502020104020203" pitchFamily="34" charset="77"/>
                        </a:rPr>
                        <a:t>pioneer</a:t>
                      </a:r>
                      <a:r>
                        <a:rPr lang="en-GB" sz="1200" dirty="0">
                          <a:solidFill>
                            <a:srgbClr val="FF0000"/>
                          </a:solidFill>
                          <a:latin typeface="Gill Sans MT" panose="020B0502020104020203" pitchFamily="34" charset="77"/>
                        </a:rPr>
                        <a:t> </a:t>
                      </a:r>
                      <a:r>
                        <a:rPr lang="en-GB" sz="1200" dirty="0">
                          <a:latin typeface="Gill Sans MT" panose="020B0502020104020203" pitchFamily="34" charset="77"/>
                        </a:rPr>
                        <a:t>as the first man to step onto</a:t>
                      </a:r>
                      <a:r>
                        <a:rPr lang="en-GB" sz="1200" baseline="0" dirty="0">
                          <a:latin typeface="Gill Sans MT" panose="020B0502020104020203" pitchFamily="34" charset="77"/>
                        </a:rPr>
                        <a:t> the moon.</a:t>
                      </a:r>
                      <a:endParaRPr lang="en-GB" sz="1200" dirty="0">
                        <a:latin typeface="Gill Sans MT" panose="020B0502020104020203" pitchFamily="34" charset="77"/>
                      </a:endParaRPr>
                    </a:p>
                  </a:txBody>
                  <a:tcPr anchor="ctr"/>
                </a:tc>
                <a:extLst>
                  <a:ext uri="{0D108BD9-81ED-4DB2-BD59-A6C34878D82A}">
                    <a16:rowId xmlns:a16="http://schemas.microsoft.com/office/drawing/2014/main" val="144233429"/>
                  </a:ext>
                </a:extLst>
              </a:tr>
              <a:tr h="49137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rgbClr val="FFC000"/>
                          </a:solidFill>
                          <a:latin typeface="Gill Sans MT" panose="020B0502020104020203" pitchFamily="34" charset="77"/>
                        </a:rPr>
                        <a:t>Materials</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Wood is an example of an </a:t>
                      </a:r>
                      <a:r>
                        <a:rPr lang="en-GB" sz="1200" b="1" dirty="0">
                          <a:solidFill>
                            <a:srgbClr val="FF0000"/>
                          </a:solidFill>
                          <a:latin typeface="Gill Sans MT" panose="020B0502020104020203" pitchFamily="34" charset="77"/>
                        </a:rPr>
                        <a:t>opaque</a:t>
                      </a:r>
                      <a:r>
                        <a:rPr lang="en-GB" sz="1200" dirty="0">
                          <a:solidFill>
                            <a:srgbClr val="FF0000"/>
                          </a:solidFill>
                          <a:latin typeface="Gill Sans MT" panose="020B0502020104020203" pitchFamily="34" charset="77"/>
                        </a:rPr>
                        <a:t> </a:t>
                      </a:r>
                      <a:r>
                        <a:rPr lang="en-GB" sz="1200" dirty="0">
                          <a:latin typeface="Gill Sans MT" panose="020B0502020104020203" pitchFamily="34" charset="77"/>
                        </a:rPr>
                        <a:t>material. </a:t>
                      </a:r>
                    </a:p>
                  </a:txBody>
                  <a:tcPr anchor="ctr"/>
                </a:tc>
                <a:extLst>
                  <a:ext uri="{0D108BD9-81ED-4DB2-BD59-A6C34878D82A}">
                    <a16:rowId xmlns:a16="http://schemas.microsoft.com/office/drawing/2014/main" val="3708563774"/>
                  </a:ext>
                </a:extLst>
              </a:tr>
              <a:tr h="49137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rgbClr val="FFC000"/>
                          </a:solidFill>
                          <a:latin typeface="Gill Sans MT" panose="020B0502020104020203" pitchFamily="34" charset="77"/>
                        </a:rPr>
                        <a:t>Materials</a:t>
                      </a:r>
                      <a:r>
                        <a:rPr lang="en-GB" sz="1200" b="1" baseline="0" dirty="0">
                          <a:solidFill>
                            <a:srgbClr val="FFC000"/>
                          </a:solidFill>
                          <a:latin typeface="Gill Sans MT" panose="020B0502020104020203" pitchFamily="34" charset="77"/>
                        </a:rPr>
                        <a:t> </a:t>
                      </a:r>
                      <a:endParaRPr lang="en-GB" sz="1200" b="1" dirty="0">
                        <a:solidFill>
                          <a:srgbClr val="FFC000"/>
                        </a:solidFill>
                        <a:latin typeface="Gill Sans MT" panose="020B0502020104020203" pitchFamily="34" charset="77"/>
                      </a:endParaRP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Glass is an example of a </a:t>
                      </a:r>
                      <a:r>
                        <a:rPr lang="en-GB" sz="1200" b="1" dirty="0">
                          <a:solidFill>
                            <a:srgbClr val="FF0000"/>
                          </a:solidFill>
                          <a:latin typeface="Gill Sans MT" panose="020B0502020104020203" pitchFamily="34" charset="77"/>
                        </a:rPr>
                        <a:t>transparent</a:t>
                      </a:r>
                      <a:r>
                        <a:rPr lang="en-GB" sz="1200" dirty="0">
                          <a:solidFill>
                            <a:srgbClr val="FF0000"/>
                          </a:solidFill>
                          <a:latin typeface="Gill Sans MT" panose="020B0502020104020203" pitchFamily="34" charset="77"/>
                        </a:rPr>
                        <a:t> </a:t>
                      </a:r>
                      <a:r>
                        <a:rPr lang="en-GB" sz="1200" dirty="0">
                          <a:latin typeface="Gill Sans MT" panose="020B0502020104020203" pitchFamily="34" charset="77"/>
                        </a:rPr>
                        <a:t>material. </a:t>
                      </a:r>
                    </a:p>
                  </a:txBody>
                  <a:tcPr anchor="ctr"/>
                </a:tc>
                <a:extLst>
                  <a:ext uri="{0D108BD9-81ED-4DB2-BD59-A6C34878D82A}">
                    <a16:rowId xmlns:a16="http://schemas.microsoft.com/office/drawing/2014/main" val="152157742"/>
                  </a:ext>
                </a:extLst>
              </a:tr>
              <a:tr h="49137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rgbClr val="FFC000"/>
                          </a:solidFill>
                          <a:latin typeface="Gill Sans MT" panose="020B0502020104020203" pitchFamily="34" charset="77"/>
                        </a:rPr>
                        <a:t>Materials</a:t>
                      </a:r>
                    </a:p>
                  </a:txBody>
                  <a:tcPr anchor="ct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dirty="0">
                          <a:latin typeface="Gill Sans MT" panose="020B0502020104020203" pitchFamily="34" charset="77"/>
                        </a:rPr>
                        <a:t>Froste</a:t>
                      </a:r>
                      <a:r>
                        <a:rPr lang="en-GB" sz="1200" baseline="0" dirty="0">
                          <a:latin typeface="Gill Sans MT" panose="020B0502020104020203" pitchFamily="34" charset="77"/>
                        </a:rPr>
                        <a:t>d glass is an example of a </a:t>
                      </a:r>
                      <a:r>
                        <a:rPr lang="en-GB" sz="1200" b="1" baseline="0" dirty="0">
                          <a:solidFill>
                            <a:srgbClr val="FF0000"/>
                          </a:solidFill>
                          <a:latin typeface="Gill Sans MT" panose="020B0502020104020203" pitchFamily="34" charset="77"/>
                        </a:rPr>
                        <a:t>translucent</a:t>
                      </a:r>
                      <a:r>
                        <a:rPr lang="en-GB" sz="1200" baseline="0" dirty="0">
                          <a:solidFill>
                            <a:srgbClr val="FF0000"/>
                          </a:solidFill>
                          <a:latin typeface="Gill Sans MT" panose="020B0502020104020203" pitchFamily="34" charset="77"/>
                        </a:rPr>
                        <a:t> </a:t>
                      </a:r>
                      <a:r>
                        <a:rPr lang="en-GB" sz="1200" baseline="0" dirty="0">
                          <a:latin typeface="Gill Sans MT" panose="020B0502020104020203" pitchFamily="34" charset="77"/>
                        </a:rPr>
                        <a:t>material. </a:t>
                      </a:r>
                      <a:endParaRPr lang="en-GB" sz="1200" dirty="0">
                        <a:latin typeface="Gill Sans MT" panose="020B0502020104020203" pitchFamily="34" charset="77"/>
                      </a:endParaRPr>
                    </a:p>
                  </a:txBody>
                  <a:tcPr anchor="ctr"/>
                </a:tc>
                <a:extLst>
                  <a:ext uri="{0D108BD9-81ED-4DB2-BD59-A6C34878D82A}">
                    <a16:rowId xmlns:a16="http://schemas.microsoft.com/office/drawing/2014/main" val="3127595459"/>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048085038"/>
              </p:ext>
            </p:extLst>
          </p:nvPr>
        </p:nvGraphicFramePr>
        <p:xfrm>
          <a:off x="5034696" y="1146594"/>
          <a:ext cx="2650371" cy="2552570"/>
        </p:xfrm>
        <a:graphic>
          <a:graphicData uri="http://schemas.openxmlformats.org/drawingml/2006/table">
            <a:tbl>
              <a:tblPr firstRow="1" bandRow="1">
                <a:tableStyleId>{5C22544A-7EE6-4342-B048-85BDC9FD1C3A}</a:tableStyleId>
              </a:tblPr>
              <a:tblGrid>
                <a:gridCol w="2650371">
                  <a:extLst>
                    <a:ext uri="{9D8B030D-6E8A-4147-A177-3AD203B41FA5}">
                      <a16:colId xmlns:a16="http://schemas.microsoft.com/office/drawing/2014/main" val="20000"/>
                    </a:ext>
                  </a:extLst>
                </a:gridCol>
              </a:tblGrid>
              <a:tr h="24368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a:solidFill>
                            <a:schemeClr val="tx1"/>
                          </a:solidFill>
                          <a:latin typeface="Gill Sans MT" panose="020B0502020104020203"/>
                        </a:rPr>
                        <a:t>Parts</a:t>
                      </a:r>
                      <a:r>
                        <a:rPr lang="en-GB" sz="1100" b="1" baseline="0" dirty="0">
                          <a:solidFill>
                            <a:schemeClr val="tx1"/>
                          </a:solidFill>
                          <a:latin typeface="Gill Sans MT" panose="020B0502020104020203"/>
                        </a:rPr>
                        <a:t> of the Eye</a:t>
                      </a:r>
                      <a:endParaRPr lang="en-GB" sz="1100" b="1" dirty="0">
                        <a:solidFill>
                          <a:schemeClr val="tx1"/>
                        </a:solidFill>
                        <a:latin typeface="Gill Sans MT" panose="020B0502020104020203"/>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29349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100" b="0" dirty="0">
                          <a:solidFill>
                            <a:schemeClr val="tx1"/>
                          </a:solidFill>
                          <a:latin typeface="Gill Sans MT" panose="020B0502020104020203"/>
                        </a:rPr>
                        <a:t>The pupil controls</a:t>
                      </a:r>
                      <a:r>
                        <a:rPr lang="en-GB" sz="1100" b="0" baseline="0" dirty="0">
                          <a:solidFill>
                            <a:schemeClr val="tx1"/>
                          </a:solidFill>
                          <a:latin typeface="Gill Sans MT" panose="020B0502020104020203"/>
                        </a:rPr>
                        <a:t> the amount of light that enters the eye, in order to protect the retina. It is an opening at the front of the eye that dilates (gets bigger) when it’s dark and constricts (gets smaller) when it is bright. </a:t>
                      </a: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latin typeface="Gill Sans MT" panose="020B0502020104020203"/>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249542824"/>
              </p:ext>
            </p:extLst>
          </p:nvPr>
        </p:nvGraphicFramePr>
        <p:xfrm>
          <a:off x="5034696" y="3838351"/>
          <a:ext cx="4249166" cy="2396279"/>
        </p:xfrm>
        <a:graphic>
          <a:graphicData uri="http://schemas.openxmlformats.org/drawingml/2006/table">
            <a:tbl>
              <a:tblPr firstRow="1" bandRow="1">
                <a:tableStyleId>{5C22544A-7EE6-4342-B048-85BDC9FD1C3A}</a:tableStyleId>
              </a:tblPr>
              <a:tblGrid>
                <a:gridCol w="4249166">
                  <a:extLst>
                    <a:ext uri="{9D8B030D-6E8A-4147-A177-3AD203B41FA5}">
                      <a16:colId xmlns:a16="http://schemas.microsoft.com/office/drawing/2014/main" val="20000"/>
                    </a:ext>
                  </a:extLst>
                </a:gridCol>
              </a:tblGrid>
              <a:tr h="29315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a:solidFill>
                            <a:schemeClr val="tx1"/>
                          </a:solidFill>
                          <a:latin typeface="Gill Sans MT" panose="020B0502020104020203"/>
                        </a:rPr>
                        <a:t>The</a:t>
                      </a:r>
                      <a:r>
                        <a:rPr lang="en-GB" sz="1100" b="1" baseline="0" dirty="0">
                          <a:solidFill>
                            <a:schemeClr val="tx1"/>
                          </a:solidFill>
                          <a:latin typeface="Gill Sans MT" panose="020B0502020104020203"/>
                        </a:rPr>
                        <a:t> Law of Reflection</a:t>
                      </a:r>
                      <a:endParaRPr lang="en-GB" sz="1100" b="1" dirty="0">
                        <a:solidFill>
                          <a:schemeClr val="tx1"/>
                        </a:solidFill>
                        <a:latin typeface="Gill Sans MT" panose="020B0502020104020203"/>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370385">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100" b="0" dirty="0">
                          <a:solidFill>
                            <a:schemeClr val="tx1"/>
                          </a:solidFill>
                          <a:latin typeface="Gill Sans MT" panose="020B0502020104020203"/>
                        </a:rPr>
                        <a:t>The angle of incidence</a:t>
                      </a:r>
                      <a:r>
                        <a:rPr lang="en-GB" sz="1100" b="0" baseline="0" dirty="0">
                          <a:solidFill>
                            <a:schemeClr val="tx1"/>
                          </a:solidFill>
                          <a:latin typeface="Gill Sans MT" panose="020B0502020104020203"/>
                        </a:rPr>
                        <a:t> is always equal to the angle of reflection. The angle of incidence is between the incident ray and the normal line. The angle of reflection is between the reflected ray and the normal line. </a:t>
                      </a: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latin typeface="Gill Sans MT" panose="020B0502020104020203"/>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13" name="Straight Connector 12"/>
          <p:cNvCxnSpPr/>
          <p:nvPr/>
        </p:nvCxnSpPr>
        <p:spPr>
          <a:xfrm>
            <a:off x="5231927" y="6234630"/>
            <a:ext cx="3903785"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V="1">
            <a:off x="7071595" y="4751676"/>
            <a:ext cx="0" cy="1527502"/>
          </a:xfrm>
          <a:prstGeom prst="line">
            <a:avLst/>
          </a:prstGeom>
          <a:ln>
            <a:prstDash val="lgDash"/>
          </a:ln>
        </p:spPr>
        <p:style>
          <a:lnRef idx="1">
            <a:schemeClr val="dk1"/>
          </a:lnRef>
          <a:fillRef idx="0">
            <a:schemeClr val="dk1"/>
          </a:fillRef>
          <a:effectRef idx="0">
            <a:schemeClr val="dk1"/>
          </a:effectRef>
          <a:fontRef idx="minor">
            <a:schemeClr val="tx1"/>
          </a:fontRef>
        </p:style>
      </p:cxn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286683">
            <a:off x="5250086" y="5208282"/>
            <a:ext cx="614292" cy="614292"/>
          </a:xfrm>
          <a:prstGeom prst="rect">
            <a:avLst/>
          </a:prstGeom>
        </p:spPr>
      </p:pic>
      <p:cxnSp>
        <p:nvCxnSpPr>
          <p:cNvPr id="22" name="Straight Arrow Connector 21"/>
          <p:cNvCxnSpPr/>
          <p:nvPr/>
        </p:nvCxnSpPr>
        <p:spPr>
          <a:xfrm>
            <a:off x="5946152" y="5679930"/>
            <a:ext cx="1125443" cy="4987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V="1">
            <a:off x="7104835" y="5682002"/>
            <a:ext cx="973042" cy="4966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 name="Block Arc 24"/>
          <p:cNvSpPr/>
          <p:nvPr/>
        </p:nvSpPr>
        <p:spPr>
          <a:xfrm rot="20564880">
            <a:off x="6745238" y="5793284"/>
            <a:ext cx="643800" cy="610448"/>
          </a:xfrm>
          <a:prstGeom prst="blockArc">
            <a:avLst>
              <a:gd name="adj1" fmla="val 10800000"/>
              <a:gd name="adj2" fmla="val 2345279"/>
              <a:gd name="adj3" fmla="val 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6" name="Rectangle 25"/>
          <p:cNvSpPr/>
          <p:nvPr/>
        </p:nvSpPr>
        <p:spPr>
          <a:xfrm>
            <a:off x="5557232" y="4807153"/>
            <a:ext cx="1215397" cy="246221"/>
          </a:xfrm>
          <a:prstGeom prst="rect">
            <a:avLst/>
          </a:prstGeom>
        </p:spPr>
        <p:txBody>
          <a:bodyPr wrap="none">
            <a:spAutoFit/>
          </a:bodyPr>
          <a:lstStyle/>
          <a:p>
            <a:r>
              <a:rPr lang="en-GB" sz="1000" dirty="0">
                <a:latin typeface="Gill Sans MT" panose="020B0502020104020203"/>
              </a:rPr>
              <a:t>angle of incidence</a:t>
            </a:r>
            <a:endParaRPr lang="en-GB" sz="1000" dirty="0"/>
          </a:p>
        </p:txBody>
      </p:sp>
      <p:cxnSp>
        <p:nvCxnSpPr>
          <p:cNvPr id="27" name="Straight Arrow Connector 26"/>
          <p:cNvCxnSpPr/>
          <p:nvPr/>
        </p:nvCxnSpPr>
        <p:spPr>
          <a:xfrm>
            <a:off x="6202537" y="5068301"/>
            <a:ext cx="625104" cy="6640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7849435" y="4834530"/>
            <a:ext cx="1212191" cy="246221"/>
          </a:xfrm>
          <a:prstGeom prst="rect">
            <a:avLst/>
          </a:prstGeom>
        </p:spPr>
        <p:txBody>
          <a:bodyPr wrap="none">
            <a:spAutoFit/>
          </a:bodyPr>
          <a:lstStyle/>
          <a:p>
            <a:r>
              <a:rPr lang="en-GB" sz="1000" dirty="0">
                <a:latin typeface="Gill Sans MT" panose="020B0502020104020203"/>
              </a:rPr>
              <a:t>angle of reflection</a:t>
            </a:r>
            <a:endParaRPr lang="en-GB" sz="1000" dirty="0"/>
          </a:p>
        </p:txBody>
      </p:sp>
      <p:cxnSp>
        <p:nvCxnSpPr>
          <p:cNvPr id="30" name="Straight Arrow Connector 29"/>
          <p:cNvCxnSpPr/>
          <p:nvPr/>
        </p:nvCxnSpPr>
        <p:spPr>
          <a:xfrm flipH="1">
            <a:off x="7321381" y="5068301"/>
            <a:ext cx="901835" cy="664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7211695" y="4645275"/>
            <a:ext cx="819455" cy="246221"/>
          </a:xfrm>
          <a:prstGeom prst="rect">
            <a:avLst/>
          </a:prstGeom>
        </p:spPr>
        <p:txBody>
          <a:bodyPr wrap="none">
            <a:spAutoFit/>
          </a:bodyPr>
          <a:lstStyle/>
          <a:p>
            <a:r>
              <a:rPr lang="en-GB" sz="1000" dirty="0">
                <a:latin typeface="Gill Sans MT" panose="020B0502020104020203"/>
              </a:rPr>
              <a:t>normal line</a:t>
            </a:r>
            <a:endParaRPr lang="en-GB" sz="1000" dirty="0"/>
          </a:p>
        </p:txBody>
      </p:sp>
      <p:cxnSp>
        <p:nvCxnSpPr>
          <p:cNvPr id="37" name="Straight Arrow Connector 36"/>
          <p:cNvCxnSpPr/>
          <p:nvPr/>
        </p:nvCxnSpPr>
        <p:spPr>
          <a:xfrm flipH="1">
            <a:off x="7104836" y="4846958"/>
            <a:ext cx="305533" cy="1822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5247990" y="5920789"/>
            <a:ext cx="843501" cy="246221"/>
          </a:xfrm>
          <a:prstGeom prst="rect">
            <a:avLst/>
          </a:prstGeom>
        </p:spPr>
        <p:txBody>
          <a:bodyPr wrap="none">
            <a:spAutoFit/>
          </a:bodyPr>
          <a:lstStyle/>
          <a:p>
            <a:r>
              <a:rPr lang="en-GB" sz="1000" dirty="0">
                <a:latin typeface="Gill Sans MT" panose="020B0502020104020203"/>
              </a:rPr>
              <a:t>incident ray</a:t>
            </a:r>
            <a:endParaRPr lang="en-GB" sz="1000" dirty="0"/>
          </a:p>
        </p:txBody>
      </p:sp>
      <p:cxnSp>
        <p:nvCxnSpPr>
          <p:cNvPr id="40" name="Straight Arrow Connector 39"/>
          <p:cNvCxnSpPr/>
          <p:nvPr/>
        </p:nvCxnSpPr>
        <p:spPr>
          <a:xfrm flipV="1">
            <a:off x="6012954" y="5929312"/>
            <a:ext cx="368977" cy="497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8071741" y="5929312"/>
            <a:ext cx="888385" cy="246221"/>
          </a:xfrm>
          <a:prstGeom prst="rect">
            <a:avLst/>
          </a:prstGeom>
        </p:spPr>
        <p:txBody>
          <a:bodyPr wrap="none">
            <a:spAutoFit/>
          </a:bodyPr>
          <a:lstStyle/>
          <a:p>
            <a:r>
              <a:rPr lang="en-GB" sz="1000" dirty="0">
                <a:latin typeface="Gill Sans MT" panose="020B0502020104020203"/>
              </a:rPr>
              <a:t>reflected ray</a:t>
            </a:r>
            <a:endParaRPr lang="en-GB" sz="1000" dirty="0"/>
          </a:p>
        </p:txBody>
      </p:sp>
      <p:cxnSp>
        <p:nvCxnSpPr>
          <p:cNvPr id="43" name="Straight Arrow Connector 42"/>
          <p:cNvCxnSpPr/>
          <p:nvPr/>
        </p:nvCxnSpPr>
        <p:spPr>
          <a:xfrm flipH="1" flipV="1">
            <a:off x="7790043" y="5904348"/>
            <a:ext cx="433173" cy="74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46" name="Table 45"/>
          <p:cNvGraphicFramePr>
            <a:graphicFrameLocks noGrp="1"/>
          </p:cNvGraphicFramePr>
          <p:nvPr>
            <p:extLst>
              <p:ext uri="{D42A27DB-BD31-4B8C-83A1-F6EECF244321}">
                <p14:modId xmlns:p14="http://schemas.microsoft.com/office/powerpoint/2010/main" val="1724484398"/>
              </p:ext>
            </p:extLst>
          </p:nvPr>
        </p:nvGraphicFramePr>
        <p:xfrm>
          <a:off x="9378232" y="5917765"/>
          <a:ext cx="2939791" cy="3234479"/>
        </p:xfrm>
        <a:graphic>
          <a:graphicData uri="http://schemas.openxmlformats.org/drawingml/2006/table">
            <a:tbl>
              <a:tblPr firstRow="1" bandRow="1">
                <a:tableStyleId>{5C22544A-7EE6-4342-B048-85BDC9FD1C3A}</a:tableStyleId>
              </a:tblPr>
              <a:tblGrid>
                <a:gridCol w="2939791">
                  <a:extLst>
                    <a:ext uri="{9D8B030D-6E8A-4147-A177-3AD203B41FA5}">
                      <a16:colId xmlns:a16="http://schemas.microsoft.com/office/drawing/2014/main" val="20000"/>
                    </a:ext>
                  </a:extLst>
                </a:gridCol>
              </a:tblGrid>
              <a:tr h="29315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a:solidFill>
                            <a:schemeClr val="tx1"/>
                          </a:solidFill>
                          <a:latin typeface="Gill Sans MT" panose="020B0502020104020203"/>
                        </a:rPr>
                        <a:t>Shadows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370385">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100" b="0" dirty="0">
                          <a:solidFill>
                            <a:schemeClr val="tx1"/>
                          </a:solidFill>
                          <a:latin typeface="Gill Sans MT" panose="020B0502020104020203"/>
                        </a:rPr>
                        <a:t>Shadows</a:t>
                      </a:r>
                      <a:r>
                        <a:rPr lang="en-GB" sz="1100" b="0" baseline="0" dirty="0">
                          <a:solidFill>
                            <a:schemeClr val="tx1"/>
                          </a:solidFill>
                          <a:latin typeface="Gill Sans MT" panose="020B0502020104020203"/>
                        </a:rPr>
                        <a:t> are always the same shape as the object that has cast them because they are formed when an opaque object blocks the light travelling from the light source. They can be stretched or shortened depending on the angle of the light source. A shadow is larger when the object is closer to the light source as more of the light is blocked.</a:t>
                      </a: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latin typeface="Gill Sans MT" panose="020B0502020104020203"/>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48" name="Picture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936506">
            <a:off x="9475191" y="7720486"/>
            <a:ext cx="614292" cy="614292"/>
          </a:xfrm>
          <a:prstGeom prst="rect">
            <a:avLst/>
          </a:prstGeom>
        </p:spPr>
      </p:pic>
      <p:cxnSp>
        <p:nvCxnSpPr>
          <p:cNvPr id="50" name="Straight Connector 49"/>
          <p:cNvCxnSpPr/>
          <p:nvPr/>
        </p:nvCxnSpPr>
        <p:spPr>
          <a:xfrm flipH="1">
            <a:off x="9673206" y="8285135"/>
            <a:ext cx="81469" cy="742892"/>
          </a:xfrm>
          <a:prstGeom prst="line">
            <a:avLst/>
          </a:prstGeom>
          <a:ln w="12700"/>
        </p:spPr>
        <p:style>
          <a:lnRef idx="1">
            <a:schemeClr val="dk1"/>
          </a:lnRef>
          <a:fillRef idx="0">
            <a:schemeClr val="dk1"/>
          </a:fillRef>
          <a:effectRef idx="0">
            <a:schemeClr val="dk1"/>
          </a:effectRef>
          <a:fontRef idx="minor">
            <a:schemeClr val="tx1"/>
          </a:fontRef>
        </p:style>
      </p:cxnSp>
      <p:cxnSp>
        <p:nvCxnSpPr>
          <p:cNvPr id="55" name="Straight Connector 54"/>
          <p:cNvCxnSpPr/>
          <p:nvPr/>
        </p:nvCxnSpPr>
        <p:spPr>
          <a:xfrm>
            <a:off x="9819552" y="8275097"/>
            <a:ext cx="268553" cy="762967"/>
          </a:xfrm>
          <a:prstGeom prst="line">
            <a:avLst/>
          </a:prstGeom>
          <a:ln w="12700"/>
        </p:spPr>
        <p:style>
          <a:lnRef idx="1">
            <a:schemeClr val="dk1"/>
          </a:lnRef>
          <a:fillRef idx="0">
            <a:schemeClr val="dk1"/>
          </a:fillRef>
          <a:effectRef idx="0">
            <a:schemeClr val="dk1"/>
          </a:effectRef>
          <a:fontRef idx="minor">
            <a:schemeClr val="tx1"/>
          </a:fontRef>
        </p:style>
      </p:cxnSp>
      <p:sp>
        <p:nvSpPr>
          <p:cNvPr id="58" name="Oval 57"/>
          <p:cNvSpPr/>
          <p:nvPr/>
        </p:nvSpPr>
        <p:spPr>
          <a:xfrm>
            <a:off x="9673206" y="9038064"/>
            <a:ext cx="378073" cy="45719"/>
          </a:xfrm>
          <a:prstGeom prst="ellips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00027" y="8720023"/>
            <a:ext cx="308004" cy="308004"/>
          </a:xfrm>
          <a:prstGeom prst="rect">
            <a:avLst/>
          </a:prstGeom>
        </p:spPr>
      </p:pic>
      <p:pic>
        <p:nvPicPr>
          <p:cNvPr id="59" name="Picture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281050" y="7712538"/>
            <a:ext cx="614292" cy="614292"/>
          </a:xfrm>
          <a:prstGeom prst="rect">
            <a:avLst/>
          </a:prstGeom>
        </p:spPr>
      </p:pic>
      <p:cxnSp>
        <p:nvCxnSpPr>
          <p:cNvPr id="60" name="Straight Connector 59"/>
          <p:cNvCxnSpPr/>
          <p:nvPr/>
        </p:nvCxnSpPr>
        <p:spPr>
          <a:xfrm>
            <a:off x="10761383" y="8228102"/>
            <a:ext cx="306249" cy="734151"/>
          </a:xfrm>
          <a:prstGeom prst="line">
            <a:avLst/>
          </a:prstGeom>
          <a:ln w="12700"/>
        </p:spPr>
        <p:style>
          <a:lnRef idx="1">
            <a:schemeClr val="dk1"/>
          </a:lnRef>
          <a:fillRef idx="0">
            <a:schemeClr val="dk1"/>
          </a:fillRef>
          <a:effectRef idx="0">
            <a:schemeClr val="dk1"/>
          </a:effectRef>
          <a:fontRef idx="minor">
            <a:schemeClr val="tx1"/>
          </a:fontRef>
        </p:style>
      </p:cxnSp>
      <p:cxnSp>
        <p:nvCxnSpPr>
          <p:cNvPr id="61" name="Straight Connector 60"/>
          <p:cNvCxnSpPr>
            <a:endCxn id="62" idx="6"/>
          </p:cNvCxnSpPr>
          <p:nvPr/>
        </p:nvCxnSpPr>
        <p:spPr>
          <a:xfrm>
            <a:off x="10800274" y="8210620"/>
            <a:ext cx="795372" cy="725345"/>
          </a:xfrm>
          <a:prstGeom prst="line">
            <a:avLst/>
          </a:prstGeom>
          <a:ln w="12700"/>
        </p:spPr>
        <p:style>
          <a:lnRef idx="1">
            <a:schemeClr val="dk1"/>
          </a:lnRef>
          <a:fillRef idx="0">
            <a:schemeClr val="dk1"/>
          </a:fillRef>
          <a:effectRef idx="0">
            <a:schemeClr val="dk1"/>
          </a:effectRef>
          <a:fontRef idx="minor">
            <a:schemeClr val="tx1"/>
          </a:fontRef>
        </p:style>
      </p:cxnSp>
      <p:sp>
        <p:nvSpPr>
          <p:cNvPr id="62" name="Oval 61"/>
          <p:cNvSpPr/>
          <p:nvPr/>
        </p:nvSpPr>
        <p:spPr>
          <a:xfrm>
            <a:off x="11069688" y="8901917"/>
            <a:ext cx="525958" cy="68095"/>
          </a:xfrm>
          <a:prstGeom prst="ellips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 name="Picture 6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4003" y="8594562"/>
            <a:ext cx="308004" cy="308004"/>
          </a:xfrm>
          <a:prstGeom prst="rect">
            <a:avLst/>
          </a:prstGeom>
        </p:spPr>
      </p:pic>
      <p:cxnSp>
        <p:nvCxnSpPr>
          <p:cNvPr id="68" name="Straight Connector 67"/>
          <p:cNvCxnSpPr/>
          <p:nvPr/>
        </p:nvCxnSpPr>
        <p:spPr>
          <a:xfrm flipH="1">
            <a:off x="11733251" y="8139762"/>
            <a:ext cx="81469" cy="742892"/>
          </a:xfrm>
          <a:prstGeom prst="line">
            <a:avLst/>
          </a:prstGeom>
          <a:ln w="12700"/>
        </p:spPr>
        <p:style>
          <a:lnRef idx="1">
            <a:schemeClr val="dk1"/>
          </a:lnRef>
          <a:fillRef idx="0">
            <a:schemeClr val="dk1"/>
          </a:fillRef>
          <a:effectRef idx="0">
            <a:schemeClr val="dk1"/>
          </a:effectRef>
          <a:fontRef idx="minor">
            <a:schemeClr val="tx1"/>
          </a:fontRef>
        </p:style>
      </p:cxnSp>
      <p:cxnSp>
        <p:nvCxnSpPr>
          <p:cNvPr id="69" name="Straight Connector 68"/>
          <p:cNvCxnSpPr/>
          <p:nvPr/>
        </p:nvCxnSpPr>
        <p:spPr>
          <a:xfrm>
            <a:off x="11943823" y="8401140"/>
            <a:ext cx="195945" cy="481514"/>
          </a:xfrm>
          <a:prstGeom prst="line">
            <a:avLst/>
          </a:prstGeom>
          <a:ln w="12700"/>
        </p:spPr>
        <p:style>
          <a:lnRef idx="1">
            <a:schemeClr val="dk1"/>
          </a:lnRef>
          <a:fillRef idx="0">
            <a:schemeClr val="dk1"/>
          </a:fillRef>
          <a:effectRef idx="0">
            <a:schemeClr val="dk1"/>
          </a:effectRef>
          <a:fontRef idx="minor">
            <a:schemeClr val="tx1"/>
          </a:fontRef>
        </p:style>
      </p:cxnSp>
      <p:sp>
        <p:nvSpPr>
          <p:cNvPr id="70" name="Oval 69"/>
          <p:cNvSpPr/>
          <p:nvPr/>
        </p:nvSpPr>
        <p:spPr>
          <a:xfrm>
            <a:off x="11733251" y="8882654"/>
            <a:ext cx="406517" cy="59687"/>
          </a:xfrm>
          <a:prstGeom prst="ellips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 name="Picture 7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71198" y="8606082"/>
            <a:ext cx="308004" cy="308004"/>
          </a:xfrm>
          <a:prstGeom prst="rect">
            <a:avLst/>
          </a:prstGeom>
        </p:spPr>
      </p:pic>
      <p:pic>
        <p:nvPicPr>
          <p:cNvPr id="72" name="Picture 7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936506">
            <a:off x="11546287" y="7893040"/>
            <a:ext cx="614292" cy="614292"/>
          </a:xfrm>
          <a:prstGeom prst="rect">
            <a:avLst/>
          </a:prstGeom>
        </p:spPr>
      </p:pic>
      <p:pic>
        <p:nvPicPr>
          <p:cNvPr id="77" name="Picture 7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9759" y="2253507"/>
            <a:ext cx="1413212" cy="1413212"/>
          </a:xfrm>
          <a:prstGeom prst="rect">
            <a:avLst/>
          </a:prstGeom>
        </p:spPr>
      </p:pic>
      <p:sp>
        <p:nvSpPr>
          <p:cNvPr id="78" name="Rectangle 77"/>
          <p:cNvSpPr/>
          <p:nvPr/>
        </p:nvSpPr>
        <p:spPr>
          <a:xfrm>
            <a:off x="5131157" y="2629158"/>
            <a:ext cx="468398" cy="246221"/>
          </a:xfrm>
          <a:prstGeom prst="rect">
            <a:avLst/>
          </a:prstGeom>
        </p:spPr>
        <p:txBody>
          <a:bodyPr wrap="none">
            <a:spAutoFit/>
          </a:bodyPr>
          <a:lstStyle/>
          <a:p>
            <a:r>
              <a:rPr lang="en-GB" sz="1000" dirty="0">
                <a:latin typeface="Gill Sans MT" panose="020B0502020104020203"/>
              </a:rPr>
              <a:t>pupil</a:t>
            </a:r>
            <a:endParaRPr lang="en-GB" sz="1000" dirty="0"/>
          </a:p>
        </p:txBody>
      </p:sp>
      <p:cxnSp>
        <p:nvCxnSpPr>
          <p:cNvPr id="79" name="Straight Arrow Connector 78"/>
          <p:cNvCxnSpPr/>
          <p:nvPr/>
        </p:nvCxnSpPr>
        <p:spPr>
          <a:xfrm>
            <a:off x="5427017" y="2827390"/>
            <a:ext cx="444412" cy="206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cxnSpLocks/>
          </p:cNvCxnSpPr>
          <p:nvPr/>
        </p:nvCxnSpPr>
        <p:spPr>
          <a:xfrm flipH="1">
            <a:off x="6062730" y="2686703"/>
            <a:ext cx="987460" cy="2813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3" name="Rectangle 82"/>
          <p:cNvSpPr/>
          <p:nvPr/>
        </p:nvSpPr>
        <p:spPr>
          <a:xfrm>
            <a:off x="7010570" y="2488086"/>
            <a:ext cx="508473" cy="246221"/>
          </a:xfrm>
          <a:prstGeom prst="rect">
            <a:avLst/>
          </a:prstGeom>
        </p:spPr>
        <p:txBody>
          <a:bodyPr wrap="none">
            <a:spAutoFit/>
          </a:bodyPr>
          <a:lstStyle/>
          <a:p>
            <a:r>
              <a:rPr lang="en-GB" sz="1000" dirty="0">
                <a:latin typeface="Gill Sans MT" panose="020B0502020104020203"/>
              </a:rPr>
              <a:t>retina</a:t>
            </a:r>
            <a:endParaRPr lang="en-GB" sz="1000" dirty="0"/>
          </a:p>
        </p:txBody>
      </p:sp>
      <p:graphicFrame>
        <p:nvGraphicFramePr>
          <p:cNvPr id="84" name="Table 83"/>
          <p:cNvGraphicFramePr>
            <a:graphicFrameLocks noGrp="1"/>
          </p:cNvGraphicFramePr>
          <p:nvPr>
            <p:extLst>
              <p:ext uri="{D42A27DB-BD31-4B8C-83A1-F6EECF244321}">
                <p14:modId xmlns:p14="http://schemas.microsoft.com/office/powerpoint/2010/main" val="1779226242"/>
              </p:ext>
            </p:extLst>
          </p:nvPr>
        </p:nvGraphicFramePr>
        <p:xfrm>
          <a:off x="9376330" y="3838351"/>
          <a:ext cx="2923547" cy="1994868"/>
        </p:xfrm>
        <a:graphic>
          <a:graphicData uri="http://schemas.openxmlformats.org/drawingml/2006/table">
            <a:tbl>
              <a:tblPr firstRow="1" bandRow="1">
                <a:tableStyleId>{5C22544A-7EE6-4342-B048-85BDC9FD1C3A}</a:tableStyleId>
              </a:tblPr>
              <a:tblGrid>
                <a:gridCol w="2923547">
                  <a:extLst>
                    <a:ext uri="{9D8B030D-6E8A-4147-A177-3AD203B41FA5}">
                      <a16:colId xmlns:a16="http://schemas.microsoft.com/office/drawing/2014/main" val="20000"/>
                    </a:ext>
                  </a:extLst>
                </a:gridCol>
              </a:tblGrid>
              <a:tr h="29882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a:solidFill>
                            <a:schemeClr val="tx1"/>
                          </a:solidFill>
                          <a:latin typeface="Gill Sans MT" panose="020B0502020104020203"/>
                        </a:rPr>
                        <a:t>Colour</a:t>
                      </a:r>
                      <a:r>
                        <a:rPr lang="en-GB" sz="1100" b="0" dirty="0">
                          <a:solidFill>
                            <a:schemeClr val="tx1"/>
                          </a:solidFill>
                          <a:latin typeface="Gill Sans MT" panose="020B0502020104020203"/>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696039">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100" b="0" baseline="0" dirty="0">
                          <a:solidFill>
                            <a:schemeClr val="tx1"/>
                          </a:solidFill>
                          <a:latin typeface="Gill Sans MT" panose="020B0502020104020203"/>
                        </a:rPr>
                        <a:t>When white light passes through a clear glass prism. This means that it changes direction and is spread out as it exits the prism. Often, a spectrum of colours can be seen. Isaac Newton was a pioneer who discovered that the colours merge together to make visible light.</a:t>
                      </a: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latin typeface="Gill Sans MT" panose="020B0502020104020203"/>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85" name="Picture 8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65657" y="5004978"/>
            <a:ext cx="773113" cy="773113"/>
          </a:xfrm>
          <a:prstGeom prst="rect">
            <a:avLst/>
          </a:prstGeom>
        </p:spPr>
      </p:pic>
      <p:graphicFrame>
        <p:nvGraphicFramePr>
          <p:cNvPr id="86" name="Table 85"/>
          <p:cNvGraphicFramePr>
            <a:graphicFrameLocks noGrp="1"/>
          </p:cNvGraphicFramePr>
          <p:nvPr>
            <p:extLst>
              <p:ext uri="{D42A27DB-BD31-4B8C-83A1-F6EECF244321}">
                <p14:modId xmlns:p14="http://schemas.microsoft.com/office/powerpoint/2010/main" val="1415522756"/>
              </p:ext>
            </p:extLst>
          </p:nvPr>
        </p:nvGraphicFramePr>
        <p:xfrm>
          <a:off x="7781528" y="1146593"/>
          <a:ext cx="1729510" cy="2552569"/>
        </p:xfrm>
        <a:graphic>
          <a:graphicData uri="http://schemas.openxmlformats.org/drawingml/2006/table">
            <a:tbl>
              <a:tblPr firstRow="1" bandRow="1">
                <a:tableStyleId>{5C22544A-7EE6-4342-B048-85BDC9FD1C3A}</a:tableStyleId>
              </a:tblPr>
              <a:tblGrid>
                <a:gridCol w="1729510">
                  <a:extLst>
                    <a:ext uri="{9D8B030D-6E8A-4147-A177-3AD203B41FA5}">
                      <a16:colId xmlns:a16="http://schemas.microsoft.com/office/drawing/2014/main" val="20000"/>
                    </a:ext>
                  </a:extLst>
                </a:gridCol>
              </a:tblGrid>
              <a:tr h="27995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a:solidFill>
                            <a:schemeClr val="tx1"/>
                          </a:solidFill>
                          <a:latin typeface="Gill Sans MT" panose="020B0502020104020203"/>
                        </a:rPr>
                        <a:t>Facts about Light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272610">
                <a:tc>
                  <a:txBody>
                    <a:bodyPr/>
                    <a:lstStyle/>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latin typeface="Gill Sans MT" panose="020B0502020104020203"/>
                        </a:rPr>
                        <a:t>It travels faster than sound.</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latin typeface="Gill Sans MT" panose="020B0502020104020203"/>
                        </a:rPr>
                        <a:t>Darkness is caused by the absence of light.</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latin typeface="Gill Sans MT" panose="020B0502020104020203"/>
                        </a:rPr>
                        <a:t>It travels in a straight line.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latin typeface="Gill Sans MT" panose="020B0502020104020203"/>
                        </a:rPr>
                        <a:t>The moon is not a light source as it reflects light from the Sun.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latin typeface="Gill Sans MT" panose="020B0502020104020203"/>
                        </a:rPr>
                        <a:t>Light can travel through the airless vacuum of space. </a:t>
                      </a:r>
                      <a:endParaRPr lang="en-GB" sz="1100" b="0" dirty="0">
                        <a:solidFill>
                          <a:schemeClr val="tx1"/>
                        </a:solidFill>
                        <a:latin typeface="Gill Sans MT" panose="020B0502020104020203"/>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87" name="Table 86"/>
          <p:cNvGraphicFramePr>
            <a:graphicFrameLocks noGrp="1"/>
          </p:cNvGraphicFramePr>
          <p:nvPr>
            <p:extLst>
              <p:ext uri="{D42A27DB-BD31-4B8C-83A1-F6EECF244321}">
                <p14:modId xmlns:p14="http://schemas.microsoft.com/office/powerpoint/2010/main" val="2948873941"/>
              </p:ext>
            </p:extLst>
          </p:nvPr>
        </p:nvGraphicFramePr>
        <p:xfrm>
          <a:off x="9607500" y="1148694"/>
          <a:ext cx="2710524" cy="2550468"/>
        </p:xfrm>
        <a:graphic>
          <a:graphicData uri="http://schemas.openxmlformats.org/drawingml/2006/table">
            <a:tbl>
              <a:tblPr firstRow="1" bandRow="1">
                <a:tableStyleId>{5C22544A-7EE6-4342-B048-85BDC9FD1C3A}</a:tableStyleId>
              </a:tblPr>
              <a:tblGrid>
                <a:gridCol w="2710524">
                  <a:extLst>
                    <a:ext uri="{9D8B030D-6E8A-4147-A177-3AD203B41FA5}">
                      <a16:colId xmlns:a16="http://schemas.microsoft.com/office/drawing/2014/main" val="20000"/>
                    </a:ext>
                  </a:extLst>
                </a:gridCol>
              </a:tblGrid>
              <a:tr h="27145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dirty="0">
                          <a:solidFill>
                            <a:schemeClr val="tx1"/>
                          </a:solidFill>
                          <a:latin typeface="Gill Sans MT" panose="020B0502020104020203"/>
                        </a:rPr>
                        <a:t>Refraction</a:t>
                      </a:r>
                      <a:r>
                        <a:rPr lang="en-GB" sz="1100" b="1" baseline="0" dirty="0">
                          <a:solidFill>
                            <a:schemeClr val="tx1"/>
                          </a:solidFill>
                          <a:latin typeface="Gill Sans MT" panose="020B0502020104020203"/>
                        </a:rPr>
                        <a:t> </a:t>
                      </a:r>
                      <a:endParaRPr lang="en-GB" sz="1100" b="1" dirty="0">
                        <a:solidFill>
                          <a:schemeClr val="tx1"/>
                        </a:solidFill>
                        <a:latin typeface="Gill Sans MT" panose="020B0502020104020203"/>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279014">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dirty="0">
                          <a:solidFill>
                            <a:schemeClr val="tx1"/>
                          </a:solidFill>
                          <a:latin typeface="Gill Sans MT" panose="020B0502020104020203"/>
                        </a:rPr>
                        <a:t>Objects</a:t>
                      </a:r>
                      <a:r>
                        <a:rPr lang="en-GB" sz="1100" b="0" baseline="0" dirty="0">
                          <a:solidFill>
                            <a:schemeClr val="tx1"/>
                          </a:solidFill>
                          <a:latin typeface="Gill Sans MT" panose="020B0502020104020203"/>
                        </a:rPr>
                        <a:t> in water (like a pencil in a glass of water) can appear as if they are bent. This is because when light moves from air to water, it bends. The light beam reflected </a:t>
                      </a:r>
                      <a:br>
                        <a:rPr lang="en-GB" sz="1100" b="0" baseline="0" dirty="0">
                          <a:solidFill>
                            <a:schemeClr val="tx1"/>
                          </a:solidFill>
                          <a:latin typeface="Gill Sans MT" panose="020B0502020104020203"/>
                        </a:rPr>
                      </a:br>
                      <a:r>
                        <a:rPr lang="en-GB" sz="1100" b="0" baseline="0" dirty="0">
                          <a:solidFill>
                            <a:schemeClr val="tx1"/>
                          </a:solidFill>
                          <a:latin typeface="Gill Sans MT" panose="020B0502020104020203"/>
                        </a:rPr>
                        <a:t>from the underwater pencil part </a:t>
                      </a:r>
                      <a:br>
                        <a:rPr lang="en-GB" sz="1100" b="0" baseline="0" dirty="0">
                          <a:solidFill>
                            <a:schemeClr val="tx1"/>
                          </a:solidFill>
                          <a:latin typeface="Gill Sans MT" panose="020B0502020104020203"/>
                        </a:rPr>
                      </a:br>
                      <a:r>
                        <a:rPr lang="en-GB" sz="1100" b="0" baseline="0" dirty="0">
                          <a:solidFill>
                            <a:schemeClr val="tx1"/>
                          </a:solidFill>
                          <a:latin typeface="Gill Sans MT" panose="020B0502020104020203"/>
                        </a:rPr>
                        <a:t>come out of the water in a </a:t>
                      </a:r>
                      <a:br>
                        <a:rPr lang="en-GB" sz="1100" b="0" baseline="0" dirty="0">
                          <a:solidFill>
                            <a:schemeClr val="tx1"/>
                          </a:solidFill>
                          <a:latin typeface="Gill Sans MT" panose="020B0502020104020203"/>
                        </a:rPr>
                      </a:br>
                      <a:r>
                        <a:rPr lang="en-GB" sz="1100" b="0" baseline="0" dirty="0">
                          <a:solidFill>
                            <a:schemeClr val="tx1"/>
                          </a:solidFill>
                          <a:latin typeface="Gill Sans MT" panose="020B0502020104020203"/>
                        </a:rPr>
                        <a:t>different direction.</a:t>
                      </a:r>
                      <a:endParaRPr lang="en-GB" sz="1100" b="0" dirty="0">
                        <a:solidFill>
                          <a:schemeClr val="tx1"/>
                        </a:solidFill>
                        <a:latin typeface="Gill Sans MT" panose="020B0502020104020203"/>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89" name="Picture 8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067632" y="2268661"/>
            <a:ext cx="1311958" cy="1311958"/>
          </a:xfrm>
          <a:prstGeom prst="rect">
            <a:avLst/>
          </a:prstGeom>
        </p:spPr>
      </p:pic>
      <p:sp>
        <p:nvSpPr>
          <p:cNvPr id="52" name="Rectangle 51">
            <a:extLst>
              <a:ext uri="{FF2B5EF4-FFF2-40B4-BE49-F238E27FC236}">
                <a16:creationId xmlns:a16="http://schemas.microsoft.com/office/drawing/2014/main" id="{B3AB0439-30D3-5E4E-8731-D85B187E8F21}"/>
              </a:ext>
            </a:extLst>
          </p:cNvPr>
          <p:cNvSpPr/>
          <p:nvPr/>
        </p:nvSpPr>
        <p:spPr>
          <a:xfrm>
            <a:off x="331694" y="309282"/>
            <a:ext cx="12138212" cy="8982636"/>
          </a:xfrm>
          <a:prstGeom prst="rect">
            <a:avLst/>
          </a:prstGeom>
          <a:noFill/>
          <a:ln w="73025"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extBox 52">
            <a:extLst>
              <a:ext uri="{FF2B5EF4-FFF2-40B4-BE49-F238E27FC236}">
                <a16:creationId xmlns:a16="http://schemas.microsoft.com/office/drawing/2014/main" id="{00C58E73-0A9A-1A4E-8F78-27E4CA79F8DD}"/>
              </a:ext>
            </a:extLst>
          </p:cNvPr>
          <p:cNvSpPr txBox="1"/>
          <p:nvPr/>
        </p:nvSpPr>
        <p:spPr>
          <a:xfrm>
            <a:off x="5474104" y="9316381"/>
            <a:ext cx="1853392" cy="261610"/>
          </a:xfrm>
          <a:prstGeom prst="rect">
            <a:avLst/>
          </a:prstGeom>
          <a:noFill/>
        </p:spPr>
        <p:txBody>
          <a:bodyPr wrap="none" rtlCol="0">
            <a:spAutoFit/>
          </a:bodyPr>
          <a:lstStyle/>
          <a:p>
            <a:r>
              <a:rPr lang="en-GB" sz="1100" dirty="0">
                <a:solidFill>
                  <a:schemeClr val="bg1">
                    <a:lumMod val="65000"/>
                  </a:schemeClr>
                </a:solidFill>
                <a:latin typeface="Gill Sans MT" panose="020B0502020104020203" pitchFamily="34" charset="77"/>
              </a:rPr>
              <a:t>© Vocabulary Ninja Ltd 2021</a:t>
            </a:r>
          </a:p>
        </p:txBody>
      </p:sp>
      <p:pic>
        <p:nvPicPr>
          <p:cNvPr id="54" name="Picture 53">
            <a:extLst>
              <a:ext uri="{FF2B5EF4-FFF2-40B4-BE49-F238E27FC236}">
                <a16:creationId xmlns:a16="http://schemas.microsoft.com/office/drawing/2014/main" id="{6CB00C78-4486-374D-9AEB-72D7A3F608B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020456" y="2738826"/>
            <a:ext cx="874886" cy="874886"/>
          </a:xfrm>
          <a:prstGeom prst="rect">
            <a:avLst/>
          </a:prstGeom>
        </p:spPr>
      </p:pic>
      <p:pic>
        <p:nvPicPr>
          <p:cNvPr id="57" name="Picture 56">
            <a:extLst>
              <a:ext uri="{FF2B5EF4-FFF2-40B4-BE49-F238E27FC236}">
                <a16:creationId xmlns:a16="http://schemas.microsoft.com/office/drawing/2014/main" id="{5729FE12-7B0C-A74B-8439-0E34459DAF3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93509" y="430182"/>
            <a:ext cx="708992" cy="708992"/>
          </a:xfrm>
          <a:prstGeom prst="rect">
            <a:avLst/>
          </a:prstGeom>
        </p:spPr>
      </p:pic>
    </p:spTree>
    <p:extLst>
      <p:ext uri="{BB962C8B-B14F-4D97-AF65-F5344CB8AC3E}">
        <p14:creationId xmlns:p14="http://schemas.microsoft.com/office/powerpoint/2010/main" val="36441881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6C33DE59110743892EC11E0A61102A" ma:contentTypeVersion="16" ma:contentTypeDescription="Create a new document." ma:contentTypeScope="" ma:versionID="1eb1b8c398a989dab0bd9b764205d49c">
  <xsd:schema xmlns:xsd="http://www.w3.org/2001/XMLSchema" xmlns:xs="http://www.w3.org/2001/XMLSchema" xmlns:p="http://schemas.microsoft.com/office/2006/metadata/properties" xmlns:ns2="1da4ff2c-cdff-4d7c-afe7-eca6afe098a0" xmlns:ns3="584e3416-dc52-444f-8298-849b7f663d4f" targetNamespace="http://schemas.microsoft.com/office/2006/metadata/properties" ma:root="true" ma:fieldsID="2b2038dace4dacd0da507ef14c3b6b45" ns2:_="" ns3:_="">
    <xsd:import namespace="1da4ff2c-cdff-4d7c-afe7-eca6afe098a0"/>
    <xsd:import namespace="584e3416-dc52-444f-8298-849b7f663d4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MediaServiceOCR" minOccurs="0"/>
                <xsd:element ref="ns2:MediaLengthInSeconds" minOccurs="0"/>
                <xsd:element ref="ns2:lcf76f155ced4ddcb4097134ff3c332f"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a4ff2c-cdff-4d7c-afe7-eca6afe098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9fbbf1a-8375-4f3a-8c86-3cfdb55d04e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84e3416-dc52-444f-8298-849b7f663d4f"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71f7c5ac-bcc1-4b0d-a1a1-0c81d060a1cf}" ma:internalName="TaxCatchAll" ma:showField="CatchAllData" ma:web="584e3416-dc52-444f-8298-849b7f663d4f">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da4ff2c-cdff-4d7c-afe7-eca6afe098a0">
      <Terms xmlns="http://schemas.microsoft.com/office/infopath/2007/PartnerControls"/>
    </lcf76f155ced4ddcb4097134ff3c332f>
    <TaxCatchAll xmlns="584e3416-dc52-444f-8298-849b7f663d4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98C760-D297-4DB6-99C2-B6C1A6E1DD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a4ff2c-cdff-4d7c-afe7-eca6afe098a0"/>
    <ds:schemaRef ds:uri="584e3416-dc52-444f-8298-849b7f663d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FCF1BC-CB42-403A-ADF2-4E0860FD29CA}">
  <ds:schemaRefs>
    <ds:schemaRef ds:uri="http://schemas.microsoft.com/office/2006/metadata/properties"/>
    <ds:schemaRef ds:uri="http://schemas.microsoft.com/office/infopath/2007/PartnerControls"/>
    <ds:schemaRef ds:uri="1da4ff2c-cdff-4d7c-afe7-eca6afe098a0"/>
    <ds:schemaRef ds:uri="584e3416-dc52-444f-8298-849b7f663d4f"/>
  </ds:schemaRefs>
</ds:datastoreItem>
</file>

<file path=customXml/itemProps3.xml><?xml version="1.0" encoding="utf-8"?>
<ds:datastoreItem xmlns:ds="http://schemas.openxmlformats.org/officeDocument/2006/customXml" ds:itemID="{7FC9EAF5-69A3-4269-AF27-CF513E248C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605</Words>
  <Application>Microsoft Office PowerPoint</Application>
  <PresentationFormat>A3 Paper (297x420 mm)</PresentationFormat>
  <Paragraphs>86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Jennings</dc:creator>
  <cp:lastModifiedBy>Alison Oxtoby</cp:lastModifiedBy>
  <cp:revision>36</cp:revision>
  <dcterms:created xsi:type="dcterms:W3CDTF">2020-09-22T12:40:30Z</dcterms:created>
  <dcterms:modified xsi:type="dcterms:W3CDTF">2023-04-20T19:24:50Z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0x010100436C33DE59110743892EC11E0A61102A</vt:lpwstr>
  </property>
</Properties>
</file>